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PT Sans Narrow"/>
      <p:regular r:id="rId16"/>
      <p:bold r:id="rId17"/>
    </p:embeddedFont>
    <p:embeddedFont>
      <p:font typeface="Open Sans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penSans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OpenSans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PTSansNarrow-bold.fntdata"/><Relationship Id="rId16" Type="http://schemas.openxmlformats.org/officeDocument/2006/relationships/font" Target="fonts/PTSansNarrow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OpenSans-bold.fntdata"/><Relationship Id="rId6" Type="http://schemas.openxmlformats.org/officeDocument/2006/relationships/slide" Target="slides/slide1.xml"/><Relationship Id="rId18" Type="http://schemas.openxmlformats.org/officeDocument/2006/relationships/font" Target="fonts/OpenSans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66c84fcf3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66c84fcf3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659f623d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659f623d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659f623d5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659f623d5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66c84fcf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66c84fcf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659f623d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659f623d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659f623d5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659f623d5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66cf0f5a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66cf0f5a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66c84fcf3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66c84fcf3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6c84fcf3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6c84fcf3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8" name="Google Shape;68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9" name="Google Shape;6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2" name="Google Shape;7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0" name="Google Shape;80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1" name="Google Shape;8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8" name="Google Shape;88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1" name="Google Shape;91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5" name="Google Shape;95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6" name="Google Shape;96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7" name="Google Shape;97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00" name="Google Shape;10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3" name="Google Shape;103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4" name="Google Shape;10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4" name="Google Shape;64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5" name="Google Shape;6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5"/>
          <p:cNvSpPr txBox="1"/>
          <p:nvPr>
            <p:ph type="ctrTitle"/>
          </p:nvPr>
        </p:nvSpPr>
        <p:spPr>
          <a:xfrm>
            <a:off x="1003650" y="1575189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NUCLEAR SAFETY</a:t>
            </a:r>
            <a:endParaRPr/>
          </a:p>
        </p:txBody>
      </p:sp>
      <p:sp>
        <p:nvSpPr>
          <p:cNvPr id="112" name="Google Shape;112;p25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Ronja Kivi, Helmi Helander, Vilma Komulainen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375" y="143150"/>
            <a:ext cx="3664627" cy="206132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4"/>
          <p:cNvSpPr txBox="1"/>
          <p:nvPr/>
        </p:nvSpPr>
        <p:spPr>
          <a:xfrm>
            <a:off x="6756200" y="4370550"/>
            <a:ext cx="54966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1625" y="104951"/>
            <a:ext cx="3732451" cy="20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388" y="2309150"/>
            <a:ext cx="4208602" cy="236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31625" y="2414700"/>
            <a:ext cx="4000723" cy="2261774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4"/>
          <p:cNvSpPr txBox="1"/>
          <p:nvPr>
            <p:ph idx="1" type="body"/>
          </p:nvPr>
        </p:nvSpPr>
        <p:spPr>
          <a:xfrm>
            <a:off x="286575" y="4588650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20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rPr>
              <a:t>Chernobyl: before and after</a:t>
            </a:r>
            <a:endParaRPr sz="20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6"/>
          <p:cNvSpPr txBox="1"/>
          <p:nvPr>
            <p:ph type="title"/>
          </p:nvPr>
        </p:nvSpPr>
        <p:spPr>
          <a:xfrm>
            <a:off x="0" y="4749900"/>
            <a:ext cx="308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600"/>
              <a:t>.</a:t>
            </a:r>
            <a:endParaRPr sz="600"/>
          </a:p>
        </p:txBody>
      </p:sp>
      <p:sp>
        <p:nvSpPr>
          <p:cNvPr id="118" name="Google Shape;118;p26"/>
          <p:cNvSpPr txBox="1"/>
          <p:nvPr>
            <p:ph idx="1" type="body"/>
          </p:nvPr>
        </p:nvSpPr>
        <p:spPr>
          <a:xfrm>
            <a:off x="1759175" y="336125"/>
            <a:ext cx="7215600" cy="10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3000">
                <a:solidFill>
                  <a:srgbClr val="F3F3F3"/>
                </a:solidFill>
              </a:rPr>
              <a:t>Taking care of the safety of </a:t>
            </a:r>
            <a:r>
              <a:rPr lang="fi" sz="3000">
                <a:solidFill>
                  <a:srgbClr val="F3F3F3"/>
                </a:solidFill>
              </a:rPr>
              <a:t>employees</a:t>
            </a:r>
            <a:r>
              <a:rPr lang="fi" sz="3000">
                <a:solidFill>
                  <a:srgbClr val="F3F3F3"/>
                </a:solidFill>
              </a:rPr>
              <a:t>, </a:t>
            </a:r>
            <a:r>
              <a:rPr lang="fi" sz="3000">
                <a:solidFill>
                  <a:srgbClr val="F3F3F3"/>
                </a:solidFill>
              </a:rPr>
              <a:t>people</a:t>
            </a:r>
            <a:r>
              <a:rPr lang="fi" sz="3000">
                <a:solidFill>
                  <a:srgbClr val="F3F3F3"/>
                </a:solidFill>
              </a:rPr>
              <a:t> and the </a:t>
            </a:r>
            <a:r>
              <a:rPr lang="fi" sz="3000">
                <a:solidFill>
                  <a:srgbClr val="F3F3F3"/>
                </a:solidFill>
              </a:rPr>
              <a:t>environment</a:t>
            </a:r>
            <a:r>
              <a:rPr lang="fi" sz="3000">
                <a:solidFill>
                  <a:srgbClr val="F3F3F3"/>
                </a:solidFill>
              </a:rPr>
              <a:t>.</a:t>
            </a:r>
            <a:endParaRPr sz="3000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6"/>
          <p:cNvSpPr txBox="1"/>
          <p:nvPr/>
        </p:nvSpPr>
        <p:spPr>
          <a:xfrm>
            <a:off x="1147650" y="3828300"/>
            <a:ext cx="4825200" cy="5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6"/>
          <p:cNvSpPr txBox="1"/>
          <p:nvPr/>
        </p:nvSpPr>
        <p:spPr>
          <a:xfrm>
            <a:off x="678550" y="636650"/>
            <a:ext cx="4825200" cy="5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3000"/>
              <a:t>How is nuclear safety being put into effect?</a:t>
            </a:r>
            <a:endParaRPr sz="3000"/>
          </a:p>
        </p:txBody>
      </p:sp>
      <p:sp>
        <p:nvSpPr>
          <p:cNvPr id="126" name="Google Shape;126;p27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fi" sz="2400"/>
              <a:t>Isolating nuclear waste deep in the ground, so the radiation can</a:t>
            </a:r>
            <a:r>
              <a:rPr lang="fi" sz="2400"/>
              <a:t>´t affect people.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fi" sz="2400"/>
              <a:t>Even if one barrier fails, there is more to make sure that the radiation stays in the ground.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fi" sz="2400"/>
              <a:t>All the employees must wear all the necessary safety equipments.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Protection against terrorist attacks</a:t>
            </a:r>
            <a:endParaRPr/>
          </a:p>
        </p:txBody>
      </p:sp>
      <p:sp>
        <p:nvSpPr>
          <p:cNvPr id="132" name="Google Shape;132;p28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fi" sz="2000"/>
              <a:t>Nuclear power plants are considered to be targets for terrorist or criminal attacks.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fi" sz="2000"/>
              <a:t> Such an attack could h</a:t>
            </a:r>
            <a:r>
              <a:rPr lang="fi" sz="2000">
                <a:solidFill>
                  <a:srgbClr val="434343"/>
                </a:solidFill>
              </a:rPr>
              <a:t>ave </a:t>
            </a:r>
            <a:r>
              <a:rPr lang="fi" sz="2000">
                <a:solidFill>
                  <a:srgbClr val="434343"/>
                </a:solidFill>
                <a:highlight>
                  <a:srgbClr val="FFFFFF"/>
                </a:highlight>
              </a:rPr>
              <a:t>catastrophic consequences.</a:t>
            </a:r>
            <a:endParaRPr sz="2000">
              <a:solidFill>
                <a:srgbClr val="434343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fi" sz="2000"/>
              <a:t>There is special protection against air accidents and the power plants are designe</a:t>
            </a:r>
            <a:r>
              <a:rPr lang="fi" sz="2000">
                <a:solidFill>
                  <a:srgbClr val="434343"/>
                </a:solidFill>
              </a:rPr>
              <a:t>d </a:t>
            </a:r>
            <a:r>
              <a:rPr lang="fi" sz="2000">
                <a:solidFill>
                  <a:srgbClr val="434343"/>
                </a:solidFill>
                <a:highlight>
                  <a:srgbClr val="FFFFFF"/>
                </a:highlight>
              </a:rPr>
              <a:t>against the impact of combat aircraft at a speed of about 800 km / h.</a:t>
            </a:r>
            <a:endParaRPr sz="20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3000"/>
              <a:t>Why do we need nuclear safety?</a:t>
            </a:r>
            <a:endParaRPr sz="3000"/>
          </a:p>
        </p:txBody>
      </p:sp>
      <p:sp>
        <p:nvSpPr>
          <p:cNvPr id="138" name="Google Shape;138;p29"/>
          <p:cNvSpPr txBox="1"/>
          <p:nvPr>
            <p:ph idx="1" type="body"/>
          </p:nvPr>
        </p:nvSpPr>
        <p:spPr>
          <a:xfrm>
            <a:off x="311700" y="1152425"/>
            <a:ext cx="8520600" cy="369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fi" sz="2400"/>
              <a:t>The radiation is very dangerous for every living creatures.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fi" sz="2400"/>
              <a:t>Large amounts of radiation can cause for example cancer, mutations and the radiation can even be deadly.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fi" sz="2400"/>
              <a:t>By taking care of the safety, we can prevent accidents and other harms.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fi" sz="2400"/>
              <a:t>In order to use nuclear power, we need nuclear safety!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Nuclear safety in EU</a:t>
            </a:r>
            <a:endParaRPr/>
          </a:p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Verdana"/>
              <a:buChar char="-"/>
            </a:pPr>
            <a:r>
              <a:rPr lang="fi" sz="2400">
                <a:solidFill>
                  <a:srgbClr val="333333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The safety of nuclear energy production in the EU is the primary responsibility of power plant operators supervised by independent national regulators. </a:t>
            </a:r>
            <a:endParaRPr sz="2400">
              <a:solidFill>
                <a:srgbClr val="333333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Verdana"/>
              <a:buChar char="-"/>
            </a:pPr>
            <a:r>
              <a:rPr lang="fi" sz="2400">
                <a:solidFill>
                  <a:srgbClr val="333333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An EU-wide approach to nuclear safety is important because a nuclear accident could have negative consequences for countries across Europe and beyond.</a:t>
            </a:r>
            <a:endParaRPr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Nuclear safety rules in EU</a:t>
            </a:r>
            <a:endParaRPr/>
          </a:p>
        </p:txBody>
      </p:sp>
      <p:sp>
        <p:nvSpPr>
          <p:cNvPr id="150" name="Google Shape;150;p31"/>
          <p:cNvSpPr txBox="1"/>
          <p:nvPr>
            <p:ph idx="1" type="body"/>
          </p:nvPr>
        </p:nvSpPr>
        <p:spPr>
          <a:xfrm>
            <a:off x="311700" y="11524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2000"/>
              <a:t>EU amended the latest </a:t>
            </a:r>
            <a:r>
              <a:rPr b="1" lang="fi" sz="2000"/>
              <a:t>Nuclear Safety Directive </a:t>
            </a:r>
            <a:r>
              <a:rPr lang="fi" sz="2000"/>
              <a:t>in 2014. </a:t>
            </a:r>
            <a:endParaRPr sz="2000"/>
          </a:p>
          <a:p>
            <a:pPr indent="-355600" lvl="0" marL="457200" rtl="0" algn="l">
              <a:spcBef>
                <a:spcPts val="1600"/>
              </a:spcBef>
              <a:spcAft>
                <a:spcPts val="0"/>
              </a:spcAft>
              <a:buSzPts val="2000"/>
              <a:buChar char="-"/>
            </a:pPr>
            <a:r>
              <a:rPr lang="fi" sz="2000"/>
              <a:t>Directive requires EU countries to give the highest priority to nuclear safety. EU countries must take care of nuclear safety at all stages of the lifecycle of a nuclear power plant.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fi" sz="2000"/>
              <a:t>Directive includes:</a:t>
            </a:r>
            <a:endParaRPr sz="20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i" sz="1800"/>
              <a:t>Safety assessments before the construction of a new nuclear power plant. 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i" sz="1800">
                <a:highlight>
                  <a:srgbClr val="FFFFFF"/>
                </a:highlight>
              </a:rPr>
              <a:t>Ensuring significant safety enhancements for old reactors</a:t>
            </a:r>
            <a:endParaRPr sz="1800">
              <a:highlight>
                <a:srgbClr val="FFFFFF"/>
              </a:highlight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i" sz="1800"/>
              <a:t>Requires a safety re-evaluation for all nuclear power plants to be conducted at least once every 10 years</a:t>
            </a:r>
            <a:endParaRPr sz="1800"/>
          </a:p>
          <a:p>
            <a:pPr indent="0" lvl="0" marL="457200" rtl="0" algn="l">
              <a:spcBef>
                <a:spcPts val="11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666666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IAEA (International Atomic Energy Agency)</a:t>
            </a:r>
            <a:endParaRPr/>
          </a:p>
        </p:txBody>
      </p:sp>
      <p:sp>
        <p:nvSpPr>
          <p:cNvPr id="156" name="Google Shape;156;p32"/>
          <p:cNvSpPr txBox="1"/>
          <p:nvPr>
            <p:ph idx="1" type="body"/>
          </p:nvPr>
        </p:nvSpPr>
        <p:spPr>
          <a:xfrm>
            <a:off x="311700" y="1382200"/>
            <a:ext cx="8520600" cy="31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i"/>
              <a:t>The IAEA was created in 1957 in response to fears and expectations of nuclear technology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i"/>
              <a:t>The IAEA  helps countries to upgrade their nuclear safety and to prepare for and respond to emergencies.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i"/>
              <a:t>They work for protecting people and the </a:t>
            </a:r>
            <a:r>
              <a:rPr lang="fi"/>
              <a:t>environment</a:t>
            </a:r>
            <a:r>
              <a:rPr lang="fi"/>
              <a:t> from </a:t>
            </a:r>
            <a:r>
              <a:rPr lang="fi"/>
              <a:t>harmful</a:t>
            </a:r>
            <a:r>
              <a:rPr lang="fi"/>
              <a:t> radiation.</a:t>
            </a:r>
            <a:endParaRPr/>
          </a:p>
        </p:txBody>
      </p:sp>
      <p:pic>
        <p:nvPicPr>
          <p:cNvPr id="157" name="Google Shape;15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7650" y="3084150"/>
            <a:ext cx="2614400" cy="190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When the safety has failed: </a:t>
            </a:r>
            <a:r>
              <a:rPr lang="fi"/>
              <a:t>Chernobyl</a:t>
            </a:r>
            <a:r>
              <a:rPr lang="fi"/>
              <a:t> 1986</a:t>
            </a:r>
            <a:endParaRPr/>
          </a:p>
        </p:txBody>
      </p:sp>
      <p:sp>
        <p:nvSpPr>
          <p:cNvPr id="163" name="Google Shape;163;p33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2400"/>
              <a:buChar char="-"/>
            </a:pPr>
            <a:r>
              <a:rPr lang="fi" sz="2400">
                <a:solidFill>
                  <a:srgbClr val="6A6A6A"/>
                </a:solidFill>
              </a:rPr>
              <a:t>One of the biggest  Nuclear Power accidents in history.</a:t>
            </a:r>
            <a:endParaRPr sz="2400">
              <a:solidFill>
                <a:srgbClr val="6A6A6A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2400"/>
              <a:buChar char="-"/>
            </a:pPr>
            <a:r>
              <a:rPr lang="fi" sz="2400">
                <a:solidFill>
                  <a:srgbClr val="6A6A6A"/>
                </a:solidFill>
              </a:rPr>
              <a:t>Fourth reactor exploded causing the death for over 40 people.</a:t>
            </a:r>
            <a:endParaRPr sz="2400">
              <a:solidFill>
                <a:srgbClr val="6A6A6A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2400"/>
              <a:buChar char="-"/>
            </a:pPr>
            <a:r>
              <a:rPr lang="fi" sz="2400">
                <a:solidFill>
                  <a:srgbClr val="6A6A6A"/>
                </a:solidFill>
              </a:rPr>
              <a:t>Careless </a:t>
            </a:r>
            <a:r>
              <a:rPr lang="fi" sz="2400">
                <a:solidFill>
                  <a:srgbClr val="6A6A6A"/>
                </a:solidFill>
              </a:rPr>
              <a:t>construction, almost no safety measures at all.</a:t>
            </a:r>
            <a:endParaRPr sz="2400">
              <a:solidFill>
                <a:srgbClr val="6A6A6A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>
              <a:solidFill>
                <a:srgbClr val="6A6A6A"/>
              </a:solidFill>
            </a:endParaRPr>
          </a:p>
        </p:txBody>
      </p:sp>
      <p:pic>
        <p:nvPicPr>
          <p:cNvPr id="164" name="Google Shape;16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9600" y="3231725"/>
            <a:ext cx="3082978" cy="1734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haun tulos haulle pripyat before and after photos" id="165" name="Google Shape;16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7875" y="3231725"/>
            <a:ext cx="2601274" cy="173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